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2"/>
  </p:notesMasterIdLst>
  <p:sldIdLst>
    <p:sldId id="256" r:id="rId2"/>
    <p:sldId id="276" r:id="rId3"/>
    <p:sldId id="280" r:id="rId4"/>
    <p:sldId id="281" r:id="rId5"/>
    <p:sldId id="277" r:id="rId6"/>
    <p:sldId id="279" r:id="rId7"/>
    <p:sldId id="278" r:id="rId8"/>
    <p:sldId id="270" r:id="rId9"/>
    <p:sldId id="272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e Whewell" initials="KW" lastIdx="1" clrIdx="0">
    <p:extLst>
      <p:ext uri="{19B8F6BF-5375-455C-9EA6-DF929625EA0E}">
        <p15:presenceInfo xmlns:p15="http://schemas.microsoft.com/office/powerpoint/2012/main" userId="S::kwhewell@newtonma.gov::085473d3-f063-476b-900f-1aaa073cfe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401FD-30DD-4F9A-9199-F187BDDCCF95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E788B-19AD-49D5-ACEC-CB133AB36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DB3E938-6E2E-4EF1-B5B0-0C97C58E703B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8061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FA13-B8FF-4BCC-B41D-AF78729AD842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6286-A0A5-47AB-B346-B7801BC3A205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F595-D199-44CE-AFAC-C198BA7F3EF3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8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C47F-24A0-41E2-A8CF-A8EB964F043D}" type="datetime1">
              <a:rPr lang="en-US" smtClean="0"/>
              <a:t>7/24/2023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5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5C1C-980A-42B0-856D-AEBA55036C9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06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FDE4C-BCCC-4B64-B473-DC3C0F74E0BF}" type="datetime1">
              <a:rPr lang="en-US" smtClean="0"/>
              <a:t>7/24/2023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1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3DCD-CECE-4172-A85C-058C18CC9C3F}" type="datetime1">
              <a:rPr lang="en-US" smtClean="0"/>
              <a:t>7/24/2023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44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93CB-1F06-4495-A4C5-2699B0598496}" type="datetime1">
              <a:rPr lang="en-US" smtClean="0"/>
              <a:t>7/24/2023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7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441E-9312-4A85-98B6-210255232228}" type="datetime1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4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6DCFA-7199-4B13-8389-52FC44F2F5D1}" type="datetime1">
              <a:rPr lang="en-US" smtClean="0"/>
              <a:t>7/24/2023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FE5B4D1E-FF09-4472-BDEF-0BF32EE9805E}" type="datetime1">
              <a:rPr lang="en-US" smtClean="0"/>
              <a:t>7/24/2023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7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2">
            <a:extLst>
              <a:ext uri="{FF2B5EF4-FFF2-40B4-BE49-F238E27FC236}">
                <a16:creationId xmlns:a16="http://schemas.microsoft.com/office/drawing/2014/main" id="{ADFFAB7E-4788-405E-A4D8-B6644AE46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F985A2-1334-4D86-97FF-10FE78059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1151DD-A4A6-4DD2-B74D-ECEC523E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2000" cy="6099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" y="1026160"/>
            <a:ext cx="4465093" cy="2131694"/>
          </a:xfrm>
        </p:spPr>
        <p:txBody>
          <a:bodyPr>
            <a:normAutofit fontScale="90000"/>
          </a:bodyPr>
          <a:lstStyle/>
          <a:p>
            <a:pPr algn="l"/>
            <a:r>
              <a:rPr lang="en-US" sz="4700" dirty="0"/>
              <a:t>City of Newton </a:t>
            </a:r>
            <a:br>
              <a:rPr lang="en-US" sz="4700" dirty="0"/>
            </a:br>
            <a:r>
              <a:rPr lang="en-US" sz="4700" dirty="0"/>
              <a:t>Planning and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03BC2-5A6D-433C-9136-900352E7A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19" y="3454018"/>
            <a:ext cx="4846321" cy="253377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Comprehensive Permit #04-23 </a:t>
            </a:r>
          </a:p>
          <a:p>
            <a:pPr algn="l"/>
            <a:r>
              <a:rPr lang="en-US" dirty="0"/>
              <a:t>For a six-story all-residential development with 198 residential units </a:t>
            </a:r>
          </a:p>
          <a:p>
            <a:pPr algn="l"/>
            <a:r>
              <a:rPr lang="en-US" i="1" dirty="0"/>
              <a:t>7/24/2023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B4AAD8-1E04-4976-A974-31F0C1AECF0E}"/>
              </a:ext>
            </a:extLst>
          </p:cNvPr>
          <p:cNvSpPr txBox="1"/>
          <p:nvPr/>
        </p:nvSpPr>
        <p:spPr>
          <a:xfrm>
            <a:off x="7259843" y="5587687"/>
            <a:ext cx="3323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528 Boylston Street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F28D5-506C-8989-B182-99F167E10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8754" y="1390504"/>
            <a:ext cx="5435988" cy="407699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265BB-3BE9-D14E-F695-98F242D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884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3FFEA-B7CB-47B6-8C26-49F45CCAFA97}"/>
              </a:ext>
            </a:extLst>
          </p:cNvPr>
          <p:cNvSpPr txBox="1"/>
          <p:nvPr/>
        </p:nvSpPr>
        <p:spPr>
          <a:xfrm>
            <a:off x="393700" y="1219200"/>
            <a:ext cx="11545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Requested materials: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Complete plan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Shadow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Three-dimensional (3D) physical model of the project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Revised </a:t>
            </a:r>
            <a:r>
              <a:rPr lang="en-US" dirty="0"/>
              <a:t>Traffic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Detailed lighting plan</a:t>
            </a:r>
          </a:p>
          <a:p>
            <a:endParaRPr lang="en-US" dirty="0"/>
          </a:p>
          <a:p>
            <a:r>
              <a:rPr lang="en-US" dirty="0"/>
              <a:t>Future meetings to 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Transportation &amp;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Stormwater/site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4" name="Graphic 3" descr="Daily calendar with solid fill">
            <a:extLst>
              <a:ext uri="{FF2B5EF4-FFF2-40B4-BE49-F238E27FC236}">
                <a16:creationId xmlns:a16="http://schemas.microsoft.com/office/drawing/2014/main" id="{5D787460-9B58-D532-1BBE-E90FBEFC6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18278" y="930800"/>
            <a:ext cx="2498200" cy="2498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7B47F-4EDE-4D0F-8B4B-195BB7CA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10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4908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Project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1379D3-CA7C-93BF-1FEC-B1CA577A0AEB}"/>
              </a:ext>
            </a:extLst>
          </p:cNvPr>
          <p:cNvSpPr txBox="1"/>
          <p:nvPr/>
        </p:nvSpPr>
        <p:spPr>
          <a:xfrm>
            <a:off x="-139150" y="858987"/>
            <a:ext cx="11452302" cy="5545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</a:rPr>
              <a:t>Site:		253,454  square foot (5.82 acre) lot</a:t>
            </a:r>
          </a:p>
          <a:p>
            <a:pPr lvl="4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defRPr/>
            </a:pPr>
            <a:r>
              <a:rPr lang="en-US" sz="2000" dirty="0">
                <a:solidFill>
                  <a:prstClr val="black"/>
                </a:solidFill>
              </a:rPr>
              <a:t>SR 1 and SR2 Zoning District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venir Next LT Pro"/>
              </a:rPr>
              <a:t>Proposal: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Comprehensive Permit under M.G.L. Chapter 40B to construct:</a:t>
            </a:r>
          </a:p>
          <a:p>
            <a:pPr marL="2174875" marR="0" lvl="0" indent="-346075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venir Next LT Pro"/>
              </a:rPr>
              <a:t>6 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tory</a:t>
            </a:r>
            <a:r>
              <a:rPr lang="en-US" sz="2000" dirty="0">
                <a:solidFill>
                  <a:prstClr val="black"/>
                </a:solidFill>
                <a:latin typeface="Avenir Next LT Pro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residential only building</a:t>
            </a:r>
          </a:p>
          <a:p>
            <a:pPr marL="2174875" lvl="4" indent="-346075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198 residential units</a:t>
            </a:r>
          </a:p>
          <a:p>
            <a:pPr marL="2174875" lvl="4" indent="-346075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prstClr val="black"/>
                </a:solidFill>
                <a:latin typeface="Avenir Next LT Pro"/>
              </a:rPr>
              <a:t>273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parking stalls </a:t>
            </a:r>
          </a:p>
          <a:p>
            <a:pPr marL="2174875" lvl="4" indent="-346075">
              <a:lnSpc>
                <a:spcPct val="105000"/>
              </a:lnSpc>
              <a:spcBef>
                <a:spcPts val="900"/>
              </a:spcBef>
              <a:buClr>
                <a:srgbClr val="CBF3A7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50 units (25%) deed-restricted as permanently affordable to households at up to 80 percent (80%) of Area Median Income (AMI)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Avenir Next LT Pro" panose="020B05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  <a:p>
            <a:pPr marL="365760" marR="0" lvl="0" indent="-365760" algn="l" defTabSz="914400" rtl="0" eaLnBrk="1" fontAlgn="auto" latinLnBrk="0" hangingPunct="1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CBF3A7"/>
              </a:buClr>
              <a:buSzTx/>
              <a:buFont typeface="Avenir Next LT Pro" panose="020B0504020202020204" pitchFamily="34" charset="0"/>
              <a:buChar char="+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C2507-03E8-193A-FF0F-0DF45C71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69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Changes Since May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56F0D-D6B6-365B-D4A6-DA6678FA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3</a:t>
            </a:fld>
            <a:endParaRPr lang="en-US" sz="10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6FF3178-D158-F004-5C3C-C550CB8D4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60114"/>
              </p:ext>
            </p:extLst>
          </p:nvPr>
        </p:nvGraphicFramePr>
        <p:xfrm>
          <a:off x="2429276" y="1240064"/>
          <a:ext cx="7741030" cy="38907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4218">
                  <a:extLst>
                    <a:ext uri="{9D8B030D-6E8A-4147-A177-3AD203B41FA5}">
                      <a16:colId xmlns:a16="http://schemas.microsoft.com/office/drawing/2014/main" val="1952959625"/>
                    </a:ext>
                  </a:extLst>
                </a:gridCol>
                <a:gridCol w="2760835">
                  <a:extLst>
                    <a:ext uri="{9D8B030D-6E8A-4147-A177-3AD203B41FA5}">
                      <a16:colId xmlns:a16="http://schemas.microsoft.com/office/drawing/2014/main" val="1464197430"/>
                    </a:ext>
                  </a:extLst>
                </a:gridCol>
                <a:gridCol w="3295977">
                  <a:extLst>
                    <a:ext uri="{9D8B030D-6E8A-4147-A177-3AD203B41FA5}">
                      <a16:colId xmlns:a16="http://schemas.microsoft.com/office/drawing/2014/main" val="4239103680"/>
                    </a:ext>
                  </a:extLst>
                </a:gridCol>
              </a:tblGrid>
              <a:tr h="761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39991"/>
                  </a:ext>
                </a:extLst>
              </a:tr>
              <a:tr h="680165">
                <a:tc>
                  <a:txBody>
                    <a:bodyPr/>
                    <a:lstStyle/>
                    <a:p>
                      <a:r>
                        <a:rPr lang="en-US" dirty="0"/>
                        <a:t>Housing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 units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59967"/>
                  </a:ext>
                </a:extLst>
              </a:tr>
              <a:tr h="770803"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Affordable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61 </a:t>
                      </a:r>
                      <a:r>
                        <a:rPr lang="en-US" i="1" dirty="0"/>
                        <a:t>(25% of all units)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</a:t>
                      </a:r>
                      <a:r>
                        <a:rPr lang="en-US" i="1" dirty="0"/>
                        <a:t>(25% of all units)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113073"/>
                  </a:ext>
                </a:extLst>
              </a:tr>
              <a:tr h="770803"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stories, 70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stories, 70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5159"/>
                  </a:ext>
                </a:extLst>
              </a:tr>
              <a:tr h="907379">
                <a:tc>
                  <a:txBody>
                    <a:bodyPr/>
                    <a:lstStyle/>
                    <a:p>
                      <a:r>
                        <a:rPr lang="en-US" dirty="0"/>
                        <a:t>FAR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84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Changes Since May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56F0D-D6B6-365B-D4A6-DA6678FA6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4</a:t>
            </a:fld>
            <a:endParaRPr lang="en-US" sz="10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E6FF3178-D158-F004-5C3C-C550CB8D4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96267"/>
              </p:ext>
            </p:extLst>
          </p:nvPr>
        </p:nvGraphicFramePr>
        <p:xfrm>
          <a:off x="2429276" y="1240064"/>
          <a:ext cx="7741030" cy="37541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9824">
                  <a:extLst>
                    <a:ext uri="{9D8B030D-6E8A-4147-A177-3AD203B41FA5}">
                      <a16:colId xmlns:a16="http://schemas.microsoft.com/office/drawing/2014/main" val="1952959625"/>
                    </a:ext>
                  </a:extLst>
                </a:gridCol>
                <a:gridCol w="2645229">
                  <a:extLst>
                    <a:ext uri="{9D8B030D-6E8A-4147-A177-3AD203B41FA5}">
                      <a16:colId xmlns:a16="http://schemas.microsoft.com/office/drawing/2014/main" val="1464197430"/>
                    </a:ext>
                  </a:extLst>
                </a:gridCol>
                <a:gridCol w="3295977">
                  <a:extLst>
                    <a:ext uri="{9D8B030D-6E8A-4147-A177-3AD203B41FA5}">
                      <a16:colId xmlns:a16="http://schemas.microsoft.com/office/drawing/2014/main" val="4239103680"/>
                    </a:ext>
                  </a:extLst>
                </a:gridCol>
              </a:tblGrid>
              <a:tr h="7616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Proposal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June Proposal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839991"/>
                  </a:ext>
                </a:extLst>
              </a:tr>
              <a:tr h="680165">
                <a:tc>
                  <a:txBody>
                    <a:bodyPr/>
                    <a:lstStyle/>
                    <a:p>
                      <a:r>
                        <a:rPr lang="en-US" dirty="0"/>
                        <a:t>Front setback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27.8 feet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459967"/>
                  </a:ext>
                </a:extLst>
              </a:tr>
              <a:tr h="770803"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Rear setback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5000"/>
                        </a:lnSpc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i="0" dirty="0"/>
                        <a:t>35.8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43.9 feet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113073"/>
                  </a:ext>
                </a:extLst>
              </a:tr>
              <a:tr h="770803">
                <a:tc>
                  <a:txBody>
                    <a:bodyPr/>
                    <a:lstStyle/>
                    <a:p>
                      <a:r>
                        <a:rPr lang="en-US" dirty="0"/>
                        <a:t>Side setback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59.8 feet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45989"/>
                  </a:ext>
                </a:extLst>
              </a:tr>
              <a:tr h="770803">
                <a:tc>
                  <a:txBody>
                    <a:bodyPr/>
                    <a:lstStyle/>
                    <a:p>
                      <a:r>
                        <a:rPr lang="en-US" dirty="0"/>
                        <a:t>Parking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385 stalls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273 stalls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06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8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Proposed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36F721-62E3-96BA-F852-9171E522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69861-3CB2-5DD9-61C0-0B30D6236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711" y="1333690"/>
            <a:ext cx="9405937" cy="5249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247B40-C5D5-2D8F-29AB-E78ED843C076}"/>
              </a:ext>
            </a:extLst>
          </p:cNvPr>
          <p:cNvSpPr txBox="1"/>
          <p:nvPr/>
        </p:nvSpPr>
        <p:spPr>
          <a:xfrm>
            <a:off x="6196679" y="964358"/>
            <a:ext cx="21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July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01767-E783-2EE1-EBAD-52C3302F9699}"/>
              </a:ext>
            </a:extLst>
          </p:cNvPr>
          <p:cNvSpPr txBox="1"/>
          <p:nvPr/>
        </p:nvSpPr>
        <p:spPr>
          <a:xfrm>
            <a:off x="1493711" y="912600"/>
            <a:ext cx="21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1860590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View from Boylston Street </a:t>
            </a:r>
            <a:r>
              <a:rPr lang="en-US" sz="4200" dirty="0">
                <a:latin typeface="+mn-lt"/>
              </a:rPr>
              <a:t>(</a:t>
            </a:r>
            <a:r>
              <a:rPr lang="en-US" sz="4200" dirty="0"/>
              <a:t>proposed</a:t>
            </a:r>
            <a:r>
              <a:rPr lang="en-US" sz="4200" dirty="0">
                <a:latin typeface="+mn-lt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5C8B8-9339-DB69-F45A-877B993A8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468" y="762000"/>
            <a:ext cx="6095999" cy="25755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D158DB-2096-60D1-6B77-AB331C21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6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F8D3B-05BC-6752-FB5A-E545DE43D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88" y="3524653"/>
            <a:ext cx="5979879" cy="3058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3A398F-1A7B-C1A7-6408-E9FD4D66F9A9}"/>
              </a:ext>
            </a:extLst>
          </p:cNvPr>
          <p:cNvSpPr txBox="1"/>
          <p:nvPr/>
        </p:nvSpPr>
        <p:spPr>
          <a:xfrm>
            <a:off x="1493711" y="912600"/>
            <a:ext cx="21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May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39258-9141-4660-33C9-A991A71C1C7B}"/>
              </a:ext>
            </a:extLst>
          </p:cNvPr>
          <p:cNvSpPr txBox="1"/>
          <p:nvPr/>
        </p:nvSpPr>
        <p:spPr>
          <a:xfrm>
            <a:off x="1493711" y="3625334"/>
            <a:ext cx="214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July 2023</a:t>
            </a:r>
          </a:p>
        </p:txBody>
      </p:sp>
    </p:spTree>
    <p:extLst>
      <p:ext uri="{BB962C8B-B14F-4D97-AF65-F5344CB8AC3E}">
        <p14:creationId xmlns:p14="http://schemas.microsoft.com/office/powerpoint/2010/main" val="111874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Second Level Floor Plan</a:t>
            </a:r>
            <a:endParaRPr lang="en-US" sz="4200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6239D-6734-2934-461E-AF5BA288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BD6DCF-1C21-093C-15B2-DED182AE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602" y="1183054"/>
            <a:ext cx="7733046" cy="494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0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City Review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A00B66A-AF90-FC30-AA62-86CDDDE10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66236"/>
              </p:ext>
            </p:extLst>
          </p:nvPr>
        </p:nvGraphicFramePr>
        <p:xfrm>
          <a:off x="1160585" y="970280"/>
          <a:ext cx="9753600" cy="41096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3979080049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2390280798"/>
                    </a:ext>
                  </a:extLst>
                </a:gridCol>
                <a:gridCol w="3251200">
                  <a:extLst>
                    <a:ext uri="{9D8B030D-6E8A-4147-A177-3AD203B41FA5}">
                      <a16:colId xmlns:a16="http://schemas.microsoft.com/office/drawing/2014/main" val="3501870359"/>
                    </a:ext>
                  </a:extLst>
                </a:gridCol>
              </a:tblGrid>
              <a:tr h="4129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Department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73247"/>
                  </a:ext>
                </a:extLst>
              </a:tr>
              <a:tr h="823974">
                <a:tc>
                  <a:txBody>
                    <a:bodyPr/>
                    <a:lstStyle/>
                    <a:p>
                      <a:r>
                        <a:rPr lang="en-US" sz="1600" dirty="0"/>
                        <a:t>Urban Design Commission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 be updated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-Review for May design complete, but has not reviewed revised design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71378"/>
                  </a:ext>
                </a:extLst>
              </a:tr>
              <a:tr h="644833">
                <a:tc>
                  <a:txBody>
                    <a:bodyPr/>
                    <a:lstStyle/>
                    <a:p>
                      <a:r>
                        <a:rPr lang="en-US" sz="1600" dirty="0"/>
                        <a:t>Sewer Inflow &amp; Infiltration analysis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-I&amp;I fee updated by Engineering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419321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r>
                        <a:rPr lang="en-US" sz="1600" dirty="0"/>
                        <a:t>Urban Forestry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To be updated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-Review for May design complete, but has not reviewed revised design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8091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r>
                        <a:rPr lang="en-US" sz="1600" dirty="0"/>
                        <a:t>Stormwater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-Memo updated by Engineering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813950"/>
                  </a:ext>
                </a:extLst>
              </a:tr>
              <a:tr h="322635">
                <a:tc>
                  <a:txBody>
                    <a:bodyPr/>
                    <a:lstStyle/>
                    <a:p>
                      <a:r>
                        <a:rPr lang="en-US" sz="1600" dirty="0"/>
                        <a:t>Conservation Commission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Awaiting Review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73513"/>
                  </a:ext>
                </a:extLst>
              </a:tr>
              <a:tr h="412919">
                <a:tc>
                  <a:txBody>
                    <a:bodyPr/>
                    <a:lstStyle/>
                    <a:p>
                      <a:r>
                        <a:rPr lang="en-US" sz="1600" dirty="0"/>
                        <a:t>Historic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Awaiting Review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-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3477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BFF57B-A8B4-4951-67FE-7F22D840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983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40C2BF-40B4-4E8A-A6BB-EF76CC8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0F00D00-FA76-49D4-9105-5692A512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12192000" cy="6096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2C095-5E0E-4E73-900C-8ED473C3B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472" y="103517"/>
            <a:ext cx="8853055" cy="554966"/>
          </a:xfrm>
        </p:spPr>
        <p:txBody>
          <a:bodyPr anchor="ctr">
            <a:normAutofit fontScale="90000"/>
          </a:bodyPr>
          <a:lstStyle/>
          <a:p>
            <a:r>
              <a:rPr lang="en-US" sz="4200" dirty="0"/>
              <a:t>Peer Reviews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5A4158-A7EE-1008-4D3D-35E32937D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81116"/>
              </p:ext>
            </p:extLst>
          </p:nvPr>
        </p:nvGraphicFramePr>
        <p:xfrm>
          <a:off x="1250904" y="1185680"/>
          <a:ext cx="9690189" cy="5080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30063">
                  <a:extLst>
                    <a:ext uri="{9D8B030D-6E8A-4147-A177-3AD203B41FA5}">
                      <a16:colId xmlns:a16="http://schemas.microsoft.com/office/drawing/2014/main" val="4011752059"/>
                    </a:ext>
                  </a:extLst>
                </a:gridCol>
                <a:gridCol w="3230063">
                  <a:extLst>
                    <a:ext uri="{9D8B030D-6E8A-4147-A177-3AD203B41FA5}">
                      <a16:colId xmlns:a16="http://schemas.microsoft.com/office/drawing/2014/main" val="875939970"/>
                    </a:ext>
                  </a:extLst>
                </a:gridCol>
                <a:gridCol w="3230063">
                  <a:extLst>
                    <a:ext uri="{9D8B030D-6E8A-4147-A177-3AD203B41FA5}">
                      <a16:colId xmlns:a16="http://schemas.microsoft.com/office/drawing/2014/main" val="1290862921"/>
                    </a:ext>
                  </a:extLst>
                </a:gridCol>
              </a:tblGrid>
              <a:tr h="310188">
                <a:tc>
                  <a:txBody>
                    <a:bodyPr/>
                    <a:lstStyle/>
                    <a:p>
                      <a:r>
                        <a:rPr lang="en-US" dirty="0"/>
                        <a:t>Consultant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Concerns to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38616"/>
                  </a:ext>
                </a:extLst>
              </a:tr>
              <a:tr h="124075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Horsley Witten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Sustainability, stormwater, site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Sustainability in design and construction practices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Ability to achieve Passive House certification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46096"/>
                  </a:ext>
                </a:extLst>
              </a:tr>
              <a:tr h="1626028">
                <a:tc>
                  <a:txBody>
                    <a:bodyPr/>
                    <a:lstStyle/>
                    <a:p>
                      <a:r>
                        <a:rPr lang="en-US" dirty="0"/>
                        <a:t>BETA Group,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Traffic and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Parking ratio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Access to and from the site from Route 9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Review of transportation demand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94242"/>
                  </a:ext>
                </a:extLst>
              </a:tr>
              <a:tr h="1626028">
                <a:tc>
                  <a:txBody>
                    <a:bodyPr/>
                    <a:lstStyle/>
                    <a:p>
                      <a:r>
                        <a:rPr lang="en-US" dirty="0"/>
                        <a:t>NBBJ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Building design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Building massing and height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Architecture &amp;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1738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980A2-9C17-05BD-AE05-2ED5F00A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2289711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FCAE3B"/>
      </a:accent1>
      <a:accent2>
        <a:srgbClr val="FCAE3B"/>
      </a:accent2>
      <a:accent3>
        <a:srgbClr val="FCAE3B"/>
      </a:accent3>
      <a:accent4>
        <a:srgbClr val="FCAE3B"/>
      </a:accent4>
      <a:accent5>
        <a:srgbClr val="FCAE3B"/>
      </a:accent5>
      <a:accent6>
        <a:srgbClr val="FCAE3B"/>
      </a:accent6>
      <a:hlink>
        <a:srgbClr val="0070C0"/>
      </a:hlink>
      <a:folHlink>
        <a:srgbClr val="B26B02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</TotalTime>
  <Words>374</Words>
  <Application>Microsoft Office PowerPoint</Application>
  <PresentationFormat>Widescreen</PresentationFormat>
  <Paragraphs>113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</vt:lpstr>
      <vt:lpstr>Avenir Next LT Pro</vt:lpstr>
      <vt:lpstr>Calibri</vt:lpstr>
      <vt:lpstr>Wingdings</vt:lpstr>
      <vt:lpstr>PrismaticVTI</vt:lpstr>
      <vt:lpstr>City of Newton  Planning and Development</vt:lpstr>
      <vt:lpstr>Project Overview</vt:lpstr>
      <vt:lpstr>Changes Since May</vt:lpstr>
      <vt:lpstr>Changes Since May</vt:lpstr>
      <vt:lpstr>Proposed Design</vt:lpstr>
      <vt:lpstr>View from Boylston Street (proposed)</vt:lpstr>
      <vt:lpstr>Second Level Floor Plan</vt:lpstr>
      <vt:lpstr>City Review</vt:lpstr>
      <vt:lpstr>Peer Reviews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Newton  Planning and Development</dc:title>
  <dc:creator>Katie Whewell</dc:creator>
  <cp:lastModifiedBy>Cat Kemmett</cp:lastModifiedBy>
  <cp:revision>35</cp:revision>
  <dcterms:created xsi:type="dcterms:W3CDTF">2022-05-20T19:44:54Z</dcterms:created>
  <dcterms:modified xsi:type="dcterms:W3CDTF">2023-07-24T19:41:39Z</dcterms:modified>
</cp:coreProperties>
</file>